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Figtree Black"/>
      <p:bold r:id="rId34"/>
      <p:boldItalic r:id="rId35"/>
    </p:embeddedFont>
    <p:embeddedFont>
      <p:font typeface="Hanken Grotesk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FigtreeBlack-boldItalic.fntdata"/><Relationship Id="rId12" Type="http://schemas.openxmlformats.org/officeDocument/2006/relationships/slide" Target="slides/slide7.xml"/><Relationship Id="rId34" Type="http://schemas.openxmlformats.org/officeDocument/2006/relationships/font" Target="fonts/FigtreeBlack-bold.fntdata"/><Relationship Id="rId15" Type="http://schemas.openxmlformats.org/officeDocument/2006/relationships/slide" Target="slides/slide10.xml"/><Relationship Id="rId37" Type="http://schemas.openxmlformats.org/officeDocument/2006/relationships/font" Target="fonts/HankenGrotesk-bold.fntdata"/><Relationship Id="rId14" Type="http://schemas.openxmlformats.org/officeDocument/2006/relationships/slide" Target="slides/slide9.xml"/><Relationship Id="rId36" Type="http://schemas.openxmlformats.org/officeDocument/2006/relationships/font" Target="fonts/HankenGrotesk-regular.fntdata"/><Relationship Id="rId17" Type="http://schemas.openxmlformats.org/officeDocument/2006/relationships/slide" Target="slides/slide12.xml"/><Relationship Id="rId39" Type="http://schemas.openxmlformats.org/officeDocument/2006/relationships/font" Target="fonts/HankenGrotesk-boldItalic.fntdata"/><Relationship Id="rId16" Type="http://schemas.openxmlformats.org/officeDocument/2006/relationships/slide" Target="slides/slide11.xml"/><Relationship Id="rId38" Type="http://schemas.openxmlformats.org/officeDocument/2006/relationships/font" Target="fonts/HankenGrotesk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768ca7ef4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768ca7ef4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e85ef70a6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e85ef70a6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e85ef70a6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e85ef70a6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e85ef70a6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e85ef70a6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e85ef70a6a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e85ef70a6a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e85ef70a6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e85ef70a6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76f583e1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76f583e1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85ef70a6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e85ef70a6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e85ef70a6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e85ef70a6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76f583e14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76f583e14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e85ef70a6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e85ef70a6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768bdccc6f_2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768bdccc6f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e85ef70a6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e85ef70a6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e85ef70a6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e85ef70a6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e85ef70a6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e85ef70a6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e2d6bb6213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e2d6bb6213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e2d6bb6213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e2d6bb6213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e2d6bb6213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e2d6bb6213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7322c6149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7322c6149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e3766f20f3_1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e3766f20f3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732d159f0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732d159f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61ca7da69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61ca7da69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e2d6bb6213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e2d6bb6213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e2d6bb6213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e2d6bb6213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e3766f20f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e3766f20f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823a11ad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e823a11ad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e85ef70a6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e85ef70a6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e85ef70a6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e85ef70a6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3" name="Google Shape;13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" name="Google Shape;14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-342297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727425" y="-382650"/>
            <a:ext cx="7703400" cy="5907300"/>
            <a:chOff x="727425" y="-382650"/>
            <a:chExt cx="7703400" cy="5907300"/>
          </a:xfrm>
        </p:grpSpPr>
        <p:sp>
          <p:nvSpPr>
            <p:cNvPr id="93" name="Google Shape;93;p11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" name="Google Shape;94;p11"/>
            <p:cNvCxnSpPr/>
            <p:nvPr/>
          </p:nvCxnSpPr>
          <p:spPr>
            <a:xfrm>
              <a:off x="727425" y="4608450"/>
              <a:ext cx="0" cy="916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11"/>
            <p:cNvCxnSpPr/>
            <p:nvPr/>
          </p:nvCxnSpPr>
          <p:spPr>
            <a:xfrm>
              <a:off x="8430775" y="-382650"/>
              <a:ext cx="0" cy="916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6" name="Google Shape;96;p11"/>
          <p:cNvSpPr txBox="1"/>
          <p:nvPr>
            <p:ph hasCustomPrompt="1" type="title"/>
          </p:nvPr>
        </p:nvSpPr>
        <p:spPr>
          <a:xfrm>
            <a:off x="2603050" y="1856113"/>
            <a:ext cx="5827800" cy="1024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7" name="Google Shape;97;p11"/>
          <p:cNvSpPr txBox="1"/>
          <p:nvPr>
            <p:ph idx="1" type="subTitle"/>
          </p:nvPr>
        </p:nvSpPr>
        <p:spPr>
          <a:xfrm>
            <a:off x="2603050" y="2880588"/>
            <a:ext cx="58278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104" name="Google Shape;104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5" name="Google Shape;105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7" name="Google Shape;107;p13"/>
          <p:cNvSpPr txBox="1"/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" type="subTitle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2" type="subTitle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3" type="subTitle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4" type="subTitle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hasCustomPrompt="1" idx="5" type="title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hasCustomPrompt="1" idx="6" type="title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7" type="title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hasCustomPrompt="1" idx="8" type="title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idx="9" type="subTitle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idx="13" type="subTitle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14" type="title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hasCustomPrompt="1" idx="15" type="title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6" type="subTitle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17" type="subTitle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18" type="subTitle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19" type="subTitle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idx="20" type="subTitle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5" name="Google Shape;125;p13"/>
          <p:cNvSpPr txBox="1"/>
          <p:nvPr>
            <p:ph idx="21" type="subTitle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>
            <a:off x="-2125550" y="301862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4"/>
          <p:cNvGrpSpPr/>
          <p:nvPr/>
        </p:nvGrpSpPr>
        <p:grpSpPr>
          <a:xfrm>
            <a:off x="727425" y="-29250"/>
            <a:ext cx="8550550" cy="4637825"/>
            <a:chOff x="727425" y="-29250"/>
            <a:chExt cx="8550550" cy="4637825"/>
          </a:xfrm>
        </p:grpSpPr>
        <p:sp>
          <p:nvSpPr>
            <p:cNvPr id="130" name="Google Shape;130;p14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1" name="Google Shape;131;p14"/>
            <p:cNvCxnSpPr/>
            <p:nvPr/>
          </p:nvCxnSpPr>
          <p:spPr>
            <a:xfrm rot="10800000">
              <a:off x="727425" y="-29250"/>
              <a:ext cx="0" cy="5628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14"/>
            <p:cNvCxnSpPr/>
            <p:nvPr/>
          </p:nvCxnSpPr>
          <p:spPr>
            <a:xfrm>
              <a:off x="8430775" y="4608575"/>
              <a:ext cx="847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3" name="Google Shape;133;p14"/>
          <p:cNvSpPr txBox="1"/>
          <p:nvPr>
            <p:ph type="title"/>
          </p:nvPr>
        </p:nvSpPr>
        <p:spPr>
          <a:xfrm>
            <a:off x="2212125" y="2464650"/>
            <a:ext cx="5913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4" name="Google Shape;134;p14"/>
          <p:cNvSpPr txBox="1"/>
          <p:nvPr>
            <p:ph idx="1" type="subTitle"/>
          </p:nvPr>
        </p:nvSpPr>
        <p:spPr>
          <a:xfrm>
            <a:off x="2212125" y="838350"/>
            <a:ext cx="5913900" cy="16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/>
          <p:nvPr/>
        </p:nvSpPr>
        <p:spPr>
          <a:xfrm>
            <a:off x="35528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15"/>
          <p:cNvGrpSpPr/>
          <p:nvPr/>
        </p:nvGrpSpPr>
        <p:grpSpPr>
          <a:xfrm>
            <a:off x="-50475" y="232800"/>
            <a:ext cx="8961675" cy="4684500"/>
            <a:chOff x="-50475" y="232800"/>
            <a:chExt cx="8961675" cy="4684500"/>
          </a:xfrm>
        </p:grpSpPr>
        <p:sp>
          <p:nvSpPr>
            <p:cNvPr id="139" name="Google Shape;139;p1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0" name="Google Shape;140;p15"/>
            <p:cNvCxnSpPr/>
            <p:nvPr/>
          </p:nvCxnSpPr>
          <p:spPr>
            <a:xfrm rot="10800000">
              <a:off x="-50475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1" name="Google Shape;141;p15"/>
          <p:cNvSpPr txBox="1"/>
          <p:nvPr>
            <p:ph type="title"/>
          </p:nvPr>
        </p:nvSpPr>
        <p:spPr>
          <a:xfrm>
            <a:off x="720000" y="1203900"/>
            <a:ext cx="3198300" cy="15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1" type="subTitle"/>
          </p:nvPr>
        </p:nvSpPr>
        <p:spPr>
          <a:xfrm>
            <a:off x="720000" y="2706062"/>
            <a:ext cx="31983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5"/>
          <p:cNvSpPr/>
          <p:nvPr>
            <p:ph idx="2" type="pic"/>
          </p:nvPr>
        </p:nvSpPr>
        <p:spPr>
          <a:xfrm>
            <a:off x="4494050" y="0"/>
            <a:ext cx="4650000" cy="514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/>
          <p:nvPr/>
        </p:nvSpPr>
        <p:spPr>
          <a:xfrm>
            <a:off x="-923000" y="-945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16"/>
          <p:cNvGrpSpPr/>
          <p:nvPr/>
        </p:nvGrpSpPr>
        <p:grpSpPr>
          <a:xfrm>
            <a:off x="-19050" y="232800"/>
            <a:ext cx="9176275" cy="4684500"/>
            <a:chOff x="-19050" y="232800"/>
            <a:chExt cx="9176275" cy="4684500"/>
          </a:xfrm>
        </p:grpSpPr>
        <p:sp>
          <p:nvSpPr>
            <p:cNvPr id="148" name="Google Shape;148;p1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" name="Google Shape;149;p16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6"/>
            <p:cNvCxnSpPr/>
            <p:nvPr/>
          </p:nvCxnSpPr>
          <p:spPr>
            <a:xfrm>
              <a:off x="8917525" y="4917300"/>
              <a:ext cx="239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1" name="Google Shape;151;p16"/>
          <p:cNvSpPr txBox="1"/>
          <p:nvPr>
            <p:ph type="title"/>
          </p:nvPr>
        </p:nvSpPr>
        <p:spPr>
          <a:xfrm>
            <a:off x="878875" y="1533125"/>
            <a:ext cx="3024900" cy="6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2" name="Google Shape;152;p16"/>
          <p:cNvSpPr txBox="1"/>
          <p:nvPr>
            <p:ph idx="1" type="subTitle"/>
          </p:nvPr>
        </p:nvSpPr>
        <p:spPr>
          <a:xfrm>
            <a:off x="878875" y="2175300"/>
            <a:ext cx="3024900" cy="12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7"/>
          <p:cNvGrpSpPr/>
          <p:nvPr/>
        </p:nvGrpSpPr>
        <p:grpSpPr>
          <a:xfrm>
            <a:off x="232200" y="232800"/>
            <a:ext cx="8937900" cy="4932875"/>
            <a:chOff x="232200" y="232800"/>
            <a:chExt cx="8937900" cy="4932875"/>
          </a:xfrm>
        </p:grpSpPr>
        <p:sp>
          <p:nvSpPr>
            <p:cNvPr id="157" name="Google Shape;157;p17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8" name="Google Shape;158;p17"/>
            <p:cNvCxnSpPr/>
            <p:nvPr/>
          </p:nvCxnSpPr>
          <p:spPr>
            <a:xfrm rot="10800000">
              <a:off x="891120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7"/>
            <p:cNvCxnSpPr/>
            <p:nvPr/>
          </p:nvCxnSpPr>
          <p:spPr>
            <a:xfrm>
              <a:off x="233525" y="4913075"/>
              <a:ext cx="0" cy="252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0" name="Google Shape;160;p17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1" name="Google Shape;161;p17"/>
          <p:cNvSpPr txBox="1"/>
          <p:nvPr>
            <p:ph idx="1" type="subTitle"/>
          </p:nvPr>
        </p:nvSpPr>
        <p:spPr>
          <a:xfrm>
            <a:off x="713250" y="1017725"/>
            <a:ext cx="77175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/>
          <p:nvPr/>
        </p:nvSpPr>
        <p:spPr>
          <a:xfrm>
            <a:off x="7069475" y="3282725"/>
            <a:ext cx="3701700" cy="370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18"/>
          <p:cNvGrpSpPr/>
          <p:nvPr/>
        </p:nvGrpSpPr>
        <p:grpSpPr>
          <a:xfrm>
            <a:off x="-19050" y="232800"/>
            <a:ext cx="8930250" cy="5117250"/>
            <a:chOff x="-19050" y="232800"/>
            <a:chExt cx="8930250" cy="5117250"/>
          </a:xfrm>
        </p:grpSpPr>
        <p:sp>
          <p:nvSpPr>
            <p:cNvPr id="166" name="Google Shape;166;p1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7" name="Google Shape;167;p18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8"/>
            <p:cNvCxnSpPr/>
            <p:nvPr/>
          </p:nvCxnSpPr>
          <p:spPr>
            <a:xfrm rot="10800000">
              <a:off x="8911200" y="4917150"/>
              <a:ext cx="0" cy="432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9" name="Google Shape;169;p18"/>
          <p:cNvSpPr txBox="1"/>
          <p:nvPr>
            <p:ph type="title"/>
          </p:nvPr>
        </p:nvSpPr>
        <p:spPr>
          <a:xfrm>
            <a:off x="72232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idx="1" type="subTitle"/>
          </p:nvPr>
        </p:nvSpPr>
        <p:spPr>
          <a:xfrm>
            <a:off x="713175" y="1421525"/>
            <a:ext cx="5945400" cy="26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" name="Google Shape;171;p18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19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5" name="Google Shape;175;p1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6" name="Google Shape;176;p19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19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8" name="Google Shape;17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" name="Google Shape;179;p19"/>
          <p:cNvSpPr txBox="1"/>
          <p:nvPr>
            <p:ph idx="1" type="subTitle"/>
          </p:nvPr>
        </p:nvSpPr>
        <p:spPr>
          <a:xfrm>
            <a:off x="977801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9"/>
          <p:cNvSpPr txBox="1"/>
          <p:nvPr>
            <p:ph idx="2" type="subTitle"/>
          </p:nvPr>
        </p:nvSpPr>
        <p:spPr>
          <a:xfrm>
            <a:off x="3450748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9"/>
          <p:cNvSpPr txBox="1"/>
          <p:nvPr>
            <p:ph idx="3" type="subTitle"/>
          </p:nvPr>
        </p:nvSpPr>
        <p:spPr>
          <a:xfrm>
            <a:off x="5923698" y="2514225"/>
            <a:ext cx="22425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9"/>
          <p:cNvSpPr txBox="1"/>
          <p:nvPr>
            <p:ph idx="4" type="subTitle"/>
          </p:nvPr>
        </p:nvSpPr>
        <p:spPr>
          <a:xfrm>
            <a:off x="977803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83" name="Google Shape;183;p19"/>
          <p:cNvSpPr txBox="1"/>
          <p:nvPr>
            <p:ph idx="5" type="subTitle"/>
          </p:nvPr>
        </p:nvSpPr>
        <p:spPr>
          <a:xfrm>
            <a:off x="3450747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idx="6" type="subTitle"/>
          </p:nvPr>
        </p:nvSpPr>
        <p:spPr>
          <a:xfrm>
            <a:off x="5923697" y="2285625"/>
            <a:ext cx="2242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185" name="Google Shape;185;p19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89" name="Google Shape;18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" name="Google Shape;19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" name="Google Shape;19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92" name="Google Shape;19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93" name="Google Shape;19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" name="Google Shape;19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" name="Google Shape;19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6" name="Google Shape;196;p20"/>
          <p:cNvSpPr txBox="1"/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7" name="Google Shape;197;p20"/>
          <p:cNvSpPr txBox="1"/>
          <p:nvPr>
            <p:ph idx="1" type="subTitle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0"/>
          <p:cNvSpPr txBox="1"/>
          <p:nvPr>
            <p:ph idx="2" type="subTitle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0"/>
          <p:cNvSpPr txBox="1"/>
          <p:nvPr>
            <p:ph idx="3" type="subTitle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0"/>
          <p:cNvSpPr txBox="1"/>
          <p:nvPr>
            <p:ph idx="4" type="subTitle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01" name="Google Shape;201;p20"/>
          <p:cNvSpPr txBox="1"/>
          <p:nvPr>
            <p:ph idx="5" type="subTitle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02" name="Google Shape;202;p20"/>
          <p:cNvSpPr txBox="1"/>
          <p:nvPr>
            <p:ph idx="6" type="subTitle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03" name="Google Shape;203;p20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643372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713225" y="-62550"/>
            <a:ext cx="7717800" cy="5210100"/>
            <a:chOff x="713225" y="-62550"/>
            <a:chExt cx="7717800" cy="5210100"/>
          </a:xfrm>
        </p:grpSpPr>
        <p:sp>
          <p:nvSpPr>
            <p:cNvPr id="22" name="Google Shape;22;p3"/>
            <p:cNvSpPr/>
            <p:nvPr/>
          </p:nvSpPr>
          <p:spPr>
            <a:xfrm>
              <a:off x="713225" y="533550"/>
              <a:ext cx="77178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" name="Google Shape;23;p3"/>
            <p:cNvCxnSpPr/>
            <p:nvPr/>
          </p:nvCxnSpPr>
          <p:spPr>
            <a:xfrm rot="10800000">
              <a:off x="713225" y="-62550"/>
              <a:ext cx="0" cy="596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8430775" y="4608450"/>
              <a:ext cx="0" cy="5391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" name="Google Shape;25;p3"/>
          <p:cNvSpPr txBox="1"/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1"/>
          <p:cNvGrpSpPr/>
          <p:nvPr/>
        </p:nvGrpSpPr>
        <p:grpSpPr>
          <a:xfrm>
            <a:off x="232200" y="-60100"/>
            <a:ext cx="9070200" cy="4977400"/>
            <a:chOff x="232200" y="-60100"/>
            <a:chExt cx="9070200" cy="4977400"/>
          </a:xfrm>
        </p:grpSpPr>
        <p:sp>
          <p:nvSpPr>
            <p:cNvPr id="207" name="Google Shape;207;p21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8" name="Google Shape;208;p21"/>
            <p:cNvCxnSpPr/>
            <p:nvPr/>
          </p:nvCxnSpPr>
          <p:spPr>
            <a:xfrm rot="10800000">
              <a:off x="232200" y="-60100"/>
              <a:ext cx="0" cy="296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9" name="Google Shape;209;p21"/>
            <p:cNvCxnSpPr/>
            <p:nvPr/>
          </p:nvCxnSpPr>
          <p:spPr>
            <a:xfrm>
              <a:off x="8904900" y="4917300"/>
              <a:ext cx="397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0" name="Google Shape;21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21"/>
          <p:cNvSpPr txBox="1"/>
          <p:nvPr>
            <p:ph idx="1" type="subTitle"/>
          </p:nvPr>
        </p:nvSpPr>
        <p:spPr>
          <a:xfrm>
            <a:off x="2032350" y="1565625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1"/>
          <p:cNvSpPr txBox="1"/>
          <p:nvPr>
            <p:ph idx="2" type="subTitle"/>
          </p:nvPr>
        </p:nvSpPr>
        <p:spPr>
          <a:xfrm>
            <a:off x="2641957" y="2723563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1"/>
          <p:cNvSpPr txBox="1"/>
          <p:nvPr>
            <p:ph idx="3" type="subTitle"/>
          </p:nvPr>
        </p:nvSpPr>
        <p:spPr>
          <a:xfrm>
            <a:off x="3251557" y="3881500"/>
            <a:ext cx="48768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1"/>
          <p:cNvSpPr txBox="1"/>
          <p:nvPr>
            <p:ph idx="4" type="subTitle"/>
          </p:nvPr>
        </p:nvSpPr>
        <p:spPr>
          <a:xfrm>
            <a:off x="2032350" y="125362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15" name="Google Shape;215;p21"/>
          <p:cNvSpPr txBox="1"/>
          <p:nvPr>
            <p:ph idx="5" type="subTitle"/>
          </p:nvPr>
        </p:nvSpPr>
        <p:spPr>
          <a:xfrm>
            <a:off x="2641950" y="241227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16" name="Google Shape;216;p21"/>
          <p:cNvSpPr txBox="1"/>
          <p:nvPr>
            <p:ph idx="6" type="subTitle"/>
          </p:nvPr>
        </p:nvSpPr>
        <p:spPr>
          <a:xfrm>
            <a:off x="3251550" y="3570925"/>
            <a:ext cx="48768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17" name="Google Shape;217;p2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Google Shape;220;p22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221" name="Google Shape;221;p22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2" name="Google Shape;222;p22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3" name="Google Shape;223;p22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4" name="Google Shape;22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idx="1" type="subTitle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2"/>
          <p:cNvSpPr txBox="1"/>
          <p:nvPr>
            <p:ph idx="2" type="subTitle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2"/>
          <p:cNvSpPr txBox="1"/>
          <p:nvPr>
            <p:ph idx="3" type="subTitle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2"/>
          <p:cNvSpPr txBox="1"/>
          <p:nvPr>
            <p:ph idx="4" type="subTitle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2"/>
          <p:cNvSpPr txBox="1"/>
          <p:nvPr>
            <p:ph idx="5" type="subTitle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30" name="Google Shape;230;p22"/>
          <p:cNvSpPr txBox="1"/>
          <p:nvPr>
            <p:ph idx="6" type="subTitle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31" name="Google Shape;231;p22"/>
          <p:cNvSpPr txBox="1"/>
          <p:nvPr>
            <p:ph idx="7" type="subTitle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32" name="Google Shape;232;p22"/>
          <p:cNvSpPr txBox="1"/>
          <p:nvPr>
            <p:ph idx="8" type="subTitle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33" name="Google Shape;233;p2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" name="Google Shape;236;p23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237" name="Google Shape;237;p2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8" name="Google Shape;238;p23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" name="Google Shape;239;p23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0" name="Google Shape;24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1" name="Google Shape;241;p23"/>
          <p:cNvSpPr txBox="1"/>
          <p:nvPr>
            <p:ph idx="1" type="subTitle"/>
          </p:nvPr>
        </p:nvSpPr>
        <p:spPr>
          <a:xfrm>
            <a:off x="874134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3"/>
          <p:cNvSpPr txBox="1"/>
          <p:nvPr>
            <p:ph idx="2" type="subTitle"/>
          </p:nvPr>
        </p:nvSpPr>
        <p:spPr>
          <a:xfrm>
            <a:off x="3319800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3"/>
          <p:cNvSpPr txBox="1"/>
          <p:nvPr>
            <p:ph idx="3" type="subTitle"/>
          </p:nvPr>
        </p:nvSpPr>
        <p:spPr>
          <a:xfrm>
            <a:off x="874134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3"/>
          <p:cNvSpPr txBox="1"/>
          <p:nvPr>
            <p:ph idx="4" type="subTitle"/>
          </p:nvPr>
        </p:nvSpPr>
        <p:spPr>
          <a:xfrm>
            <a:off x="3319800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3"/>
          <p:cNvSpPr txBox="1"/>
          <p:nvPr>
            <p:ph idx="5" type="subTitle"/>
          </p:nvPr>
        </p:nvSpPr>
        <p:spPr>
          <a:xfrm>
            <a:off x="5765466" y="2145979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3"/>
          <p:cNvSpPr txBox="1"/>
          <p:nvPr>
            <p:ph idx="6" type="subTitle"/>
          </p:nvPr>
        </p:nvSpPr>
        <p:spPr>
          <a:xfrm>
            <a:off x="5765466" y="3635775"/>
            <a:ext cx="219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3"/>
          <p:cNvSpPr txBox="1"/>
          <p:nvPr>
            <p:ph idx="7" type="subTitle"/>
          </p:nvPr>
        </p:nvSpPr>
        <p:spPr>
          <a:xfrm>
            <a:off x="872334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48" name="Google Shape;248;p23"/>
          <p:cNvSpPr txBox="1"/>
          <p:nvPr>
            <p:ph idx="8" type="subTitle"/>
          </p:nvPr>
        </p:nvSpPr>
        <p:spPr>
          <a:xfrm>
            <a:off x="3318000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49" name="Google Shape;249;p23"/>
          <p:cNvSpPr txBox="1"/>
          <p:nvPr>
            <p:ph idx="9" type="subTitle"/>
          </p:nvPr>
        </p:nvSpPr>
        <p:spPr>
          <a:xfrm>
            <a:off x="5763666" y="1769325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50" name="Google Shape;250;p23"/>
          <p:cNvSpPr txBox="1"/>
          <p:nvPr>
            <p:ph idx="13" type="subTitle"/>
          </p:nvPr>
        </p:nvSpPr>
        <p:spPr>
          <a:xfrm>
            <a:off x="872334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51" name="Google Shape;251;p23"/>
          <p:cNvSpPr txBox="1"/>
          <p:nvPr>
            <p:ph idx="14" type="subTitle"/>
          </p:nvPr>
        </p:nvSpPr>
        <p:spPr>
          <a:xfrm>
            <a:off x="3318000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52" name="Google Shape;252;p23"/>
          <p:cNvSpPr txBox="1"/>
          <p:nvPr>
            <p:ph idx="15" type="subTitle"/>
          </p:nvPr>
        </p:nvSpPr>
        <p:spPr>
          <a:xfrm>
            <a:off x="5763666" y="3258926"/>
            <a:ext cx="2203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253" name="Google Shape;253;p2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/>
          <p:nvPr/>
        </p:nvSpPr>
        <p:spPr>
          <a:xfrm>
            <a:off x="6309175" y="248697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24"/>
          <p:cNvGrpSpPr/>
          <p:nvPr/>
        </p:nvGrpSpPr>
        <p:grpSpPr>
          <a:xfrm>
            <a:off x="-69525" y="539500"/>
            <a:ext cx="9455500" cy="4069200"/>
            <a:chOff x="-69525" y="539500"/>
            <a:chExt cx="9455500" cy="4069200"/>
          </a:xfrm>
        </p:grpSpPr>
        <p:grpSp>
          <p:nvGrpSpPr>
            <p:cNvPr id="257" name="Google Shape;257;p24"/>
            <p:cNvGrpSpPr/>
            <p:nvPr/>
          </p:nvGrpSpPr>
          <p:grpSpPr>
            <a:xfrm>
              <a:off x="713225" y="539500"/>
              <a:ext cx="8672750" cy="4069200"/>
              <a:chOff x="713225" y="539500"/>
              <a:chExt cx="8672750" cy="4069200"/>
            </a:xfrm>
          </p:grpSpPr>
          <p:sp>
            <p:nvSpPr>
              <p:cNvPr id="258" name="Google Shape;258;p24"/>
              <p:cNvSpPr/>
              <p:nvPr/>
            </p:nvSpPr>
            <p:spPr>
              <a:xfrm>
                <a:off x="713225" y="539500"/>
                <a:ext cx="7717500" cy="40692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59" name="Google Shape;259;p24"/>
              <p:cNvCxnSpPr/>
              <p:nvPr/>
            </p:nvCxnSpPr>
            <p:spPr>
              <a:xfrm>
                <a:off x="8407675" y="4608575"/>
                <a:ext cx="9783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60" name="Google Shape;260;p24"/>
            <p:cNvCxnSpPr/>
            <p:nvPr/>
          </p:nvCxnSpPr>
          <p:spPr>
            <a:xfrm rot="10800000">
              <a:off x="-69525" y="539500"/>
              <a:ext cx="789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1" name="Google Shape;261;p24"/>
          <p:cNvSpPr txBox="1"/>
          <p:nvPr>
            <p:ph hasCustomPrompt="1" type="title"/>
          </p:nvPr>
        </p:nvSpPr>
        <p:spPr>
          <a:xfrm>
            <a:off x="707575" y="539500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2" name="Google Shape;262;p24"/>
          <p:cNvSpPr txBox="1"/>
          <p:nvPr>
            <p:ph idx="1" type="subTitle"/>
          </p:nvPr>
        </p:nvSpPr>
        <p:spPr>
          <a:xfrm>
            <a:off x="707575" y="1308392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hasCustomPrompt="1" idx="2" type="title"/>
          </p:nvPr>
        </p:nvSpPr>
        <p:spPr>
          <a:xfrm>
            <a:off x="707575" y="1901349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4"/>
          <p:cNvSpPr txBox="1"/>
          <p:nvPr>
            <p:ph idx="3" type="subTitle"/>
          </p:nvPr>
        </p:nvSpPr>
        <p:spPr>
          <a:xfrm>
            <a:off x="707575" y="2670245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" name="Google Shape;265;p24"/>
          <p:cNvSpPr txBox="1"/>
          <p:nvPr>
            <p:ph hasCustomPrompt="1" idx="4" type="title"/>
          </p:nvPr>
        </p:nvSpPr>
        <p:spPr>
          <a:xfrm>
            <a:off x="707575" y="3263198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24"/>
          <p:cNvSpPr txBox="1"/>
          <p:nvPr>
            <p:ph idx="5" type="subTitle"/>
          </p:nvPr>
        </p:nvSpPr>
        <p:spPr>
          <a:xfrm>
            <a:off x="707575" y="4032098"/>
            <a:ext cx="4051200" cy="4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7" name="Google Shape;267;p2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5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271" name="Google Shape;271;p2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2" name="Google Shape;272;p25"/>
            <p:cNvCxnSpPr/>
            <p:nvPr/>
          </p:nvCxnSpPr>
          <p:spPr>
            <a:xfrm rot="10800000">
              <a:off x="-1905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25"/>
            <p:cNvCxnSpPr/>
            <p:nvPr/>
          </p:nvCxnSpPr>
          <p:spPr>
            <a:xfrm rot="10800000">
              <a:off x="891120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4" name="Google Shape;274;p25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5" name="Google Shape;275;p2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6"/>
          <p:cNvSpPr/>
          <p:nvPr/>
        </p:nvSpPr>
        <p:spPr>
          <a:xfrm>
            <a:off x="-9243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6"/>
          <p:cNvGrpSpPr/>
          <p:nvPr/>
        </p:nvGrpSpPr>
        <p:grpSpPr>
          <a:xfrm>
            <a:off x="232200" y="232800"/>
            <a:ext cx="8988300" cy="4964300"/>
            <a:chOff x="232200" y="232800"/>
            <a:chExt cx="8988300" cy="4964300"/>
          </a:xfrm>
        </p:grpSpPr>
        <p:sp>
          <p:nvSpPr>
            <p:cNvPr id="279" name="Google Shape;279;p2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0" name="Google Shape;280;p26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" name="Google Shape;281;p26"/>
            <p:cNvCxnSpPr/>
            <p:nvPr/>
          </p:nvCxnSpPr>
          <p:spPr>
            <a:xfrm rot="10800000">
              <a:off x="232200" y="4890500"/>
              <a:ext cx="0" cy="306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2" name="Google Shape;282;p26"/>
          <p:cNvSpPr txBox="1"/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83" name="Google Shape;283;p2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7"/>
          <p:cNvSpPr/>
          <p:nvPr/>
        </p:nvSpPr>
        <p:spPr>
          <a:xfrm>
            <a:off x="6677100" y="-9050"/>
            <a:ext cx="5161500" cy="51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27"/>
          <p:cNvGrpSpPr/>
          <p:nvPr/>
        </p:nvGrpSpPr>
        <p:grpSpPr>
          <a:xfrm>
            <a:off x="713223" y="-79050"/>
            <a:ext cx="8791100" cy="4687625"/>
            <a:chOff x="-669332" y="-79050"/>
            <a:chExt cx="10173707" cy="4687625"/>
          </a:xfrm>
        </p:grpSpPr>
        <p:sp>
          <p:nvSpPr>
            <p:cNvPr id="287" name="Google Shape;287;p27"/>
            <p:cNvSpPr/>
            <p:nvPr/>
          </p:nvSpPr>
          <p:spPr>
            <a:xfrm>
              <a:off x="-669325" y="533550"/>
              <a:ext cx="91002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8" name="Google Shape;288;p27"/>
            <p:cNvCxnSpPr/>
            <p:nvPr/>
          </p:nvCxnSpPr>
          <p:spPr>
            <a:xfrm rot="10800000">
              <a:off x="-669332" y="-79050"/>
              <a:ext cx="0" cy="624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27"/>
            <p:cNvCxnSpPr/>
            <p:nvPr/>
          </p:nvCxnSpPr>
          <p:spPr>
            <a:xfrm>
              <a:off x="8425275" y="4608575"/>
              <a:ext cx="1079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0" name="Google Shape;290;p27"/>
          <p:cNvSpPr txBox="1"/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1" name="Google Shape;291;p27"/>
          <p:cNvSpPr txBox="1"/>
          <p:nvPr>
            <p:ph idx="1" type="subTitle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7"/>
          <p:cNvSpPr txBox="1"/>
          <p:nvPr/>
        </p:nvSpPr>
        <p:spPr>
          <a:xfrm>
            <a:off x="1094225" y="3383825"/>
            <a:ext cx="57972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 This presentation template was created by </a:t>
            </a:r>
            <a:r>
              <a:rPr b="1" lang="en-GB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includes icons by</a:t>
            </a:r>
            <a:r>
              <a:rPr b="1"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r>
              <a:rPr b="1" lang="en-GB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-GB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infographics &amp; images by </a:t>
            </a:r>
            <a:r>
              <a:rPr b="1" lang="en-GB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-GB" sz="12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b="1" sz="1200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3" name="Google Shape;293;p2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97" name="Google Shape;297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" name="Google Shape;298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99" name="Google Shape;299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0" name="Google Shape;300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01" name="Google Shape;301;p28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305" name="Google Shape;305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06" name="Google Shape;306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" name="Google Shape;307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8" name="Google Shape;308;p29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-19050" y="232800"/>
            <a:ext cx="8930250" cy="5027400"/>
            <a:chOff x="-19050" y="232800"/>
            <a:chExt cx="8930250" cy="5027400"/>
          </a:xfrm>
        </p:grpSpPr>
        <p:sp>
          <p:nvSpPr>
            <p:cNvPr id="32" name="Google Shape;32;p4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3" name="Google Shape;33;p4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" name="Google Shape;34;p4"/>
            <p:cNvCxnSpPr/>
            <p:nvPr/>
          </p:nvCxnSpPr>
          <p:spPr>
            <a:xfrm>
              <a:off x="8911200" y="4917300"/>
              <a:ext cx="0" cy="342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41" name="Google Shape;41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" name="Google Shape;42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" name="Google Shape;43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4" name="Google Shape;4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53" name="Google Shape;53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54" name="Google Shape;54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5" name="Google Shape;55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" name="Google Shape;56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57" name="Google Shape;57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" name="Google Shape;62;p7"/>
          <p:cNvGrpSpPr/>
          <p:nvPr/>
        </p:nvGrpSpPr>
        <p:grpSpPr>
          <a:xfrm>
            <a:off x="-19050" y="-16000"/>
            <a:ext cx="8930250" cy="4933300"/>
            <a:chOff x="-19050" y="-16000"/>
            <a:chExt cx="8930250" cy="4933300"/>
          </a:xfrm>
        </p:grpSpPr>
        <p:sp>
          <p:nvSpPr>
            <p:cNvPr id="63" name="Google Shape;63;p7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" name="Google Shape;64;p7"/>
            <p:cNvCxnSpPr/>
            <p:nvPr/>
          </p:nvCxnSpPr>
          <p:spPr>
            <a:xfrm rot="10800000">
              <a:off x="-19050" y="4917300"/>
              <a:ext cx="258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7"/>
            <p:cNvCxnSpPr/>
            <p:nvPr/>
          </p:nvCxnSpPr>
          <p:spPr>
            <a:xfrm rot="10800000">
              <a:off x="8911200" y="-16000"/>
              <a:ext cx="0" cy="258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720000" y="4480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7"/>
          <p:cNvSpPr txBox="1"/>
          <p:nvPr>
            <p:ph idx="1" type="subTitle"/>
          </p:nvPr>
        </p:nvSpPr>
        <p:spPr>
          <a:xfrm>
            <a:off x="1733625" y="1361025"/>
            <a:ext cx="6580200" cy="29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/>
          <p:nvPr/>
        </p:nvSpPr>
        <p:spPr>
          <a:xfrm>
            <a:off x="2007375" y="277690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25" y="533550"/>
            <a:ext cx="9270975" cy="4075025"/>
            <a:chOff x="-25" y="533550"/>
            <a:chExt cx="9270975" cy="4075025"/>
          </a:xfrm>
        </p:grpSpPr>
        <p:sp>
          <p:nvSpPr>
            <p:cNvPr id="72" name="Google Shape;72;p8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cxnSp>
          <p:nvCxnSpPr>
            <p:cNvPr id="73" name="Google Shape;73;p8"/>
            <p:cNvCxnSpPr/>
            <p:nvPr/>
          </p:nvCxnSpPr>
          <p:spPr>
            <a:xfrm rot="10800000">
              <a:off x="8430950" y="533550"/>
              <a:ext cx="840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 rot="10800000">
              <a:off x="-25" y="4608575"/>
              <a:ext cx="7407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5" name="Google Shape;75;p8"/>
          <p:cNvSpPr txBox="1"/>
          <p:nvPr>
            <p:ph type="title"/>
          </p:nvPr>
        </p:nvSpPr>
        <p:spPr>
          <a:xfrm>
            <a:off x="1644450" y="1733400"/>
            <a:ext cx="5855100" cy="7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80" name="Google Shape;80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1" name="Google Shape;81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" name="Google Shape;82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3" name="Google Shape;83;p9"/>
          <p:cNvSpPr txBox="1"/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9"/>
          <p:cNvSpPr txBox="1"/>
          <p:nvPr>
            <p:ph idx="1" type="subTitle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9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19997" r="21666" t="0"/>
          <a:stretch/>
        </p:blipFill>
        <p:spPr>
          <a:xfrm>
            <a:off x="214600" y="4346325"/>
            <a:ext cx="548698" cy="52909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medium.com/starkware/tagged/stark-math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/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STARK’s mechanics</a:t>
            </a:r>
            <a:endParaRPr sz="4500"/>
          </a:p>
        </p:txBody>
      </p:sp>
      <p:sp>
        <p:nvSpPr>
          <p:cNvPr id="314" name="Google Shape;314;p30"/>
          <p:cNvSpPr txBox="1"/>
          <p:nvPr/>
        </p:nvSpPr>
        <p:spPr>
          <a:xfrm>
            <a:off x="823300" y="666475"/>
            <a:ext cx="268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Seminar</a:t>
            </a:r>
            <a:endParaRPr b="1" sz="11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15" name="Google Shape;315;p30"/>
          <p:cNvSpPr txBox="1"/>
          <p:nvPr/>
        </p:nvSpPr>
        <p:spPr>
          <a:xfrm>
            <a:off x="1087125" y="3238325"/>
            <a:ext cx="268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VanhGer</a:t>
            </a:r>
            <a:br>
              <a:rPr b="1" lang="en-GB" sz="11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</a:br>
            <a:r>
              <a:rPr b="1" lang="en-GB" sz="11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ZKP Researcher</a:t>
            </a:r>
            <a:endParaRPr b="1" sz="11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16" name="Google Shape;316;p30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9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Arithmetization</a:t>
            </a:r>
            <a:endParaRPr u="sng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Transition constraints: </a:t>
            </a:r>
            <a:r>
              <a:rPr lang="en-GB"/>
              <a:t> a list of polynomials </a:t>
            </a:r>
            <a:br>
              <a:rPr lang="en-GB"/>
            </a:br>
            <a:r>
              <a:rPr lang="en-GB"/>
              <a:t>t</a:t>
            </a:r>
            <a:r>
              <a:rPr lang="en-GB"/>
              <a:t>hat capture the transition of each register.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EX</a:t>
            </a:r>
            <a:r>
              <a:rPr lang="en-GB"/>
              <a:t>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There are </a:t>
            </a:r>
            <a:r>
              <a:rPr lang="en-GB"/>
              <a:t>multivariate polynomials.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</a:t>
            </a:r>
            <a:r>
              <a:rPr lang="en-GB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9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9" name="Google Shape;4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00" y="1252600"/>
            <a:ext cx="3501524" cy="22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8175" y="2259550"/>
            <a:ext cx="3338400" cy="312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1" name="Google Shape;41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5675" y="3300950"/>
            <a:ext cx="1930900" cy="13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0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Arithmetization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 the end of this step, prover have: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Boundary constraints: set of tuples </a:t>
            </a:r>
            <a:r>
              <a:rPr b="1" lang="en-GB"/>
              <a:t>(r, c, e)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Transition constraints: multivariate </a:t>
            </a:r>
            <a:br>
              <a:rPr lang="en-GB"/>
            </a:br>
            <a:r>
              <a:rPr lang="en-GB"/>
              <a:t>polynomials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Trace: the </a:t>
            </a:r>
            <a:r>
              <a:rPr b="1" lang="en-GB"/>
              <a:t>table</a:t>
            </a:r>
            <a:r>
              <a:rPr lang="en-GB"/>
              <a:t>.</a:t>
            </a:r>
            <a:endParaRPr/>
          </a:p>
        </p:txBody>
      </p:sp>
      <p:sp>
        <p:nvSpPr>
          <p:cNvPr id="418" name="Google Shape;418;p40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19" name="Google Shape;4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6050" y="1539875"/>
            <a:ext cx="2717950" cy="2393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1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Interpolation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Interpolate the </a:t>
            </a:r>
            <a:r>
              <a:rPr b="1" lang="en-GB"/>
              <a:t>trace</a:t>
            </a:r>
            <a:r>
              <a:rPr lang="en-GB"/>
              <a:t> into </a:t>
            </a:r>
            <a:r>
              <a:rPr b="1" lang="en-GB"/>
              <a:t>trace polynomials</a:t>
            </a:r>
            <a:r>
              <a:rPr lang="en-GB"/>
              <a:t>, </a:t>
            </a:r>
            <a:br>
              <a:rPr lang="en-GB"/>
            </a:br>
            <a:r>
              <a:rPr lang="en-GB"/>
              <a:t>which are </a:t>
            </a:r>
            <a:r>
              <a:rPr b="1" lang="en-GB"/>
              <a:t>w </a:t>
            </a:r>
            <a:r>
              <a:rPr lang="en-GB"/>
              <a:t>univariate polynomials.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Each polynomial </a:t>
            </a:r>
            <a:r>
              <a:rPr b="1" lang="en-GB"/>
              <a:t>P_i(x)</a:t>
            </a:r>
            <a:r>
              <a:rPr lang="en-GB"/>
              <a:t> represents the state</a:t>
            </a:r>
            <a:br>
              <a:rPr lang="en-GB"/>
            </a:br>
            <a:r>
              <a:rPr lang="en-GB"/>
              <a:t>of register </a:t>
            </a:r>
            <a:r>
              <a:rPr b="1" lang="en-GB"/>
              <a:t>i-th.</a:t>
            </a:r>
            <a:endParaRPr b="1"/>
          </a:p>
        </p:txBody>
      </p:sp>
      <p:sp>
        <p:nvSpPr>
          <p:cNvPr id="426" name="Google Shape;426;p4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27" name="Google Shape;42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00" y="1252600"/>
            <a:ext cx="3501524" cy="22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8125" y="3699225"/>
            <a:ext cx="6678499" cy="6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2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Interpolation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Boundary: (r, c, e)</a:t>
            </a:r>
            <a:br>
              <a:rPr b="1" lang="en-GB"/>
            </a:br>
            <a:r>
              <a:rPr lang="en-GB"/>
              <a:t>To validate that register </a:t>
            </a:r>
            <a:r>
              <a:rPr b="1" lang="en-GB"/>
              <a:t>c </a:t>
            </a:r>
            <a:r>
              <a:rPr lang="en-GB"/>
              <a:t>has value </a:t>
            </a:r>
            <a:r>
              <a:rPr b="1" lang="en-GB"/>
              <a:t>e </a:t>
            </a:r>
            <a:r>
              <a:rPr lang="en-GB"/>
              <a:t>at time </a:t>
            </a:r>
            <a:r>
              <a:rPr b="1" lang="en-GB"/>
              <a:t>r</a:t>
            </a:r>
            <a:r>
              <a:rPr lang="en-GB"/>
              <a:t> ⇔ validate that </a:t>
            </a:r>
            <a:r>
              <a:rPr b="1" lang="en-GB"/>
              <a:t>P_c(r) = 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⇔ there exists a </a:t>
            </a:r>
            <a:r>
              <a:rPr b="1" lang="en-GB"/>
              <a:t>quotient polynomial: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So, </a:t>
            </a:r>
            <a:r>
              <a:rPr lang="en-GB"/>
              <a:t>we</a:t>
            </a:r>
            <a:r>
              <a:rPr lang="en-GB"/>
              <a:t> transform </a:t>
            </a:r>
            <a:r>
              <a:rPr b="1" lang="en-GB"/>
              <a:t>boundary constraints </a:t>
            </a:r>
            <a:r>
              <a:rPr lang="en-GB"/>
              <a:t>into </a:t>
            </a:r>
            <a:r>
              <a:rPr b="1" lang="en-GB"/>
              <a:t>w</a:t>
            </a:r>
            <a:r>
              <a:rPr lang="en-GB"/>
              <a:t> </a:t>
            </a:r>
            <a:r>
              <a:rPr b="1" lang="en-GB"/>
              <a:t>boundary quotients</a:t>
            </a:r>
            <a:r>
              <a:rPr lang="en-GB"/>
              <a:t>, which are univariate.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36" name="Google Shape;4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9500" y="2054275"/>
            <a:ext cx="1326100" cy="4547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37" name="Google Shape;43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2950" y="3049900"/>
            <a:ext cx="5518099" cy="139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3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Interpolation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Transition constraints</a:t>
            </a:r>
            <a:r>
              <a:rPr b="1" lang="en-GB"/>
              <a:t>: w </a:t>
            </a:r>
            <a:r>
              <a:rPr lang="en-GB"/>
              <a:t>multivariate polynomials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Symbolic evaluation</a:t>
            </a:r>
            <a:r>
              <a:rPr lang="en-GB"/>
              <a:t>: instead of evaluating the </a:t>
            </a:r>
            <a:r>
              <a:rPr b="1" i="1" lang="en-GB"/>
              <a:t>multivariate polynomial</a:t>
            </a:r>
            <a:r>
              <a:rPr lang="en-GB"/>
              <a:t> in a tuple of scalars, it is evaluated in a tuple of </a:t>
            </a:r>
            <a:r>
              <a:rPr b="1" i="1" lang="en-GB"/>
              <a:t>univariate polynomials.</a:t>
            </a:r>
            <a:r>
              <a:rPr lang="en-GB"/>
              <a:t> The result is not a scalar, but a new </a:t>
            </a:r>
            <a:r>
              <a:rPr b="1" lang="en-GB"/>
              <a:t>univariate polynomial.</a:t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Example</a:t>
            </a:r>
            <a:endParaRPr b="1"/>
          </a:p>
        </p:txBody>
      </p:sp>
      <p:sp>
        <p:nvSpPr>
          <p:cNvPr id="444" name="Google Shape;444;p4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45" name="Google Shape;44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450" y="2465400"/>
            <a:ext cx="3329000" cy="22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4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Interpolation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Transition constraints: w </a:t>
            </a:r>
            <a:r>
              <a:rPr lang="en-GB"/>
              <a:t>multivariate polynomials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Symbolic evaluation</a:t>
            </a:r>
            <a:r>
              <a:rPr lang="en-GB"/>
              <a:t>: instead of evaluating the </a:t>
            </a:r>
            <a:r>
              <a:rPr b="1" i="1" lang="en-GB"/>
              <a:t>multivariate polynomial</a:t>
            </a:r>
            <a:r>
              <a:rPr lang="en-GB"/>
              <a:t> in a tuple of scalars, it is evaluated in a tuple of </a:t>
            </a:r>
            <a:r>
              <a:rPr b="1" i="1" lang="en-GB"/>
              <a:t>univariate polynomials.</a:t>
            </a:r>
            <a:r>
              <a:rPr lang="en-GB"/>
              <a:t> The result is not a scalar, but a new </a:t>
            </a:r>
            <a:r>
              <a:rPr b="1" lang="en-GB"/>
              <a:t>univariate polynomial.</a:t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t/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Evaluate </a:t>
            </a:r>
            <a:r>
              <a:rPr b="1" lang="en-GB"/>
              <a:t>transition constraints </a:t>
            </a:r>
            <a:r>
              <a:rPr lang="en-GB"/>
              <a:t>in the </a:t>
            </a:r>
            <a:r>
              <a:rPr b="1" lang="en-GB"/>
              <a:t>trace polynomials</a:t>
            </a:r>
            <a:r>
              <a:rPr lang="en-GB"/>
              <a:t> </a:t>
            </a:r>
            <a:r>
              <a:rPr b="1" lang="en-GB"/>
              <a:t>P_i(x) </a:t>
            </a:r>
            <a:r>
              <a:rPr lang="en-GB"/>
              <a:t>to get </a:t>
            </a:r>
            <a:r>
              <a:rPr b="1" lang="en-GB"/>
              <a:t>w</a:t>
            </a:r>
            <a:r>
              <a:rPr lang="en-GB"/>
              <a:t> transition polynomials. 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Transform </a:t>
            </a:r>
            <a:r>
              <a:rPr b="1" lang="en-GB"/>
              <a:t>transition polynomials </a:t>
            </a:r>
            <a:r>
              <a:rPr lang="en-GB"/>
              <a:t>into </a:t>
            </a:r>
            <a:r>
              <a:rPr b="1" lang="en-GB"/>
              <a:t>transition quotients.</a:t>
            </a:r>
            <a:endParaRPr b="1"/>
          </a:p>
        </p:txBody>
      </p:sp>
      <p:sp>
        <p:nvSpPr>
          <p:cNvPr id="452" name="Google Shape;452;p4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53" name="Google Shape;45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700" y="3614550"/>
            <a:ext cx="7704000" cy="6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5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Interpolation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 the end of this step, we have: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w </a:t>
            </a:r>
            <a:r>
              <a:rPr lang="en-GB"/>
              <a:t>boundary quotients (univariate polynomials)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w </a:t>
            </a:r>
            <a:r>
              <a:rPr lang="en-GB"/>
              <a:t>transition quotients (univariate polynomials)</a:t>
            </a:r>
            <a:endParaRPr/>
          </a:p>
        </p:txBody>
      </p:sp>
      <p:sp>
        <p:nvSpPr>
          <p:cNvPr id="460" name="Google Shape;460;p4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61" name="Google Shape;46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6050" y="1539875"/>
            <a:ext cx="2717950" cy="2393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6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Cryptographic compilation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Instead of using FRI to commit </a:t>
            </a:r>
            <a:r>
              <a:rPr b="1" lang="en-GB"/>
              <a:t>all</a:t>
            </a:r>
            <a:r>
              <a:rPr lang="en-GB"/>
              <a:t> quotient polynomials individually, we use a n</a:t>
            </a:r>
            <a:r>
              <a:rPr b="1" i="1" lang="en-GB"/>
              <a:t>onlinear combination</a:t>
            </a:r>
            <a:r>
              <a:rPr lang="en-GB"/>
              <a:t> method to merge all polynomials into a </a:t>
            </a:r>
            <a:r>
              <a:rPr b="1" lang="en-GB"/>
              <a:t>single entity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Nonlinear combination: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69" name="Google Shape;46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400" y="2829750"/>
            <a:ext cx="5046800" cy="1809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7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Cryptographic compilation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Instead of using FRI to commit </a:t>
            </a:r>
            <a:r>
              <a:rPr b="1" lang="en-GB"/>
              <a:t>all</a:t>
            </a:r>
            <a:r>
              <a:rPr lang="en-GB"/>
              <a:t> quotient polynomials individually, we use a n</a:t>
            </a:r>
            <a:r>
              <a:rPr b="1" i="1" lang="en-GB"/>
              <a:t>onlinear combination</a:t>
            </a:r>
            <a:r>
              <a:rPr lang="en-GB"/>
              <a:t> method to merge all polynomials into a </a:t>
            </a:r>
            <a:r>
              <a:rPr b="1" lang="en-GB"/>
              <a:t>single entity</a:t>
            </a:r>
            <a:r>
              <a:rPr lang="en-GB"/>
              <a:t>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We combine 2*w univariate polynomial into only one univariate polynomial </a:t>
            </a:r>
            <a:r>
              <a:rPr b="1" lang="en-GB"/>
              <a:t>g(x)</a:t>
            </a:r>
            <a:r>
              <a:rPr lang="en-GB"/>
              <a:t>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Commit </a:t>
            </a:r>
            <a:r>
              <a:rPr b="1" lang="en-GB"/>
              <a:t>g(x) </a:t>
            </a:r>
            <a:r>
              <a:rPr lang="en-GB"/>
              <a:t>via FRI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77" name="Google Shape;4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950" y="2804050"/>
            <a:ext cx="4766102" cy="202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8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Cryptographic compilation</a:t>
            </a:r>
            <a:endParaRPr/>
          </a:p>
          <a:p>
            <a:pPr indent="-279400" lvl="0" marL="457200" rtl="0" algn="l">
              <a:spcBef>
                <a:spcPts val="120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How can the prover confirm that the way he uses the </a:t>
            </a:r>
            <a:r>
              <a:rPr b="1" lang="en-GB"/>
              <a:t>nonlinear combination</a:t>
            </a:r>
            <a:r>
              <a:rPr lang="en-GB"/>
              <a:t> is correct?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=&gt; O</a:t>
            </a:r>
            <a:r>
              <a:rPr lang="en-GB"/>
              <a:t>pen indicated positions in the </a:t>
            </a:r>
            <a:r>
              <a:rPr b="1" lang="en-GB"/>
              <a:t>boundary quotient codewords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=&gt; Verifier can verify leafs of combination polynomial herself.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8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5" name="Google Shape;48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1625" y="2718700"/>
            <a:ext cx="5080751" cy="146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1" name="Google Shape;321;p31"/>
          <p:cNvCxnSpPr>
            <a:stCxn id="322" idx="1"/>
          </p:cNvCxnSpPr>
          <p:nvPr/>
        </p:nvCxnSpPr>
        <p:spPr>
          <a:xfrm rot="10800000">
            <a:off x="-167750" y="3160425"/>
            <a:ext cx="3676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1"/>
          <p:cNvCxnSpPr>
            <a:stCxn id="324" idx="3"/>
          </p:cNvCxnSpPr>
          <p:nvPr/>
        </p:nvCxnSpPr>
        <p:spPr>
          <a:xfrm>
            <a:off x="1285275" y="1502500"/>
            <a:ext cx="800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31"/>
          <p:cNvSpPr txBox="1"/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324" name="Google Shape;324;p31"/>
          <p:cNvSpPr txBox="1"/>
          <p:nvPr>
            <p:ph idx="5" type="title"/>
          </p:nvPr>
        </p:nvSpPr>
        <p:spPr>
          <a:xfrm>
            <a:off x="919575" y="1319650"/>
            <a:ext cx="36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322" name="Google Shape;322;p31"/>
          <p:cNvSpPr txBox="1"/>
          <p:nvPr>
            <p:ph idx="6" type="title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326" name="Google Shape;326;p31"/>
          <p:cNvSpPr txBox="1"/>
          <p:nvPr>
            <p:ph idx="7" type="title"/>
          </p:nvPr>
        </p:nvSpPr>
        <p:spPr>
          <a:xfrm>
            <a:off x="919575" y="2977575"/>
            <a:ext cx="36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327" name="Google Shape;327;p31"/>
          <p:cNvSpPr txBox="1"/>
          <p:nvPr>
            <p:ph idx="8" type="title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328" name="Google Shape;328;p31"/>
          <p:cNvSpPr txBox="1"/>
          <p:nvPr>
            <p:ph idx="15" type="title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329" name="Google Shape;329;p31"/>
          <p:cNvSpPr txBox="1"/>
          <p:nvPr>
            <p:ph idx="16" type="subTitle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330" name="Google Shape;330;p31"/>
          <p:cNvSpPr txBox="1"/>
          <p:nvPr>
            <p:ph idx="17" type="subTitle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331" name="Google Shape;331;p31"/>
          <p:cNvSpPr txBox="1"/>
          <p:nvPr>
            <p:ph idx="18" type="subTitle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 &amp; A</a:t>
            </a:r>
            <a:endParaRPr/>
          </a:p>
        </p:txBody>
      </p:sp>
      <p:sp>
        <p:nvSpPr>
          <p:cNvPr id="332" name="Google Shape;332;p31"/>
          <p:cNvSpPr txBox="1"/>
          <p:nvPr>
            <p:ph idx="19" type="subTitle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</a:t>
            </a:r>
            <a:r>
              <a:rPr lang="en-GB"/>
              <a:t>cs</a:t>
            </a:r>
            <a:endParaRPr/>
          </a:p>
        </p:txBody>
      </p:sp>
      <p:sp>
        <p:nvSpPr>
          <p:cNvPr id="333" name="Google Shape;333;p31"/>
          <p:cNvSpPr txBox="1"/>
          <p:nvPr>
            <p:ph idx="21" type="subTitle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grpSp>
        <p:nvGrpSpPr>
          <p:cNvPr id="334" name="Google Shape;334;p31"/>
          <p:cNvGrpSpPr/>
          <p:nvPr/>
        </p:nvGrpSpPr>
        <p:grpSpPr>
          <a:xfrm>
            <a:off x="6298870" y="2349595"/>
            <a:ext cx="2020052" cy="2692061"/>
            <a:chOff x="1716825" y="1121550"/>
            <a:chExt cx="622800" cy="928938"/>
          </a:xfrm>
        </p:grpSpPr>
        <p:grpSp>
          <p:nvGrpSpPr>
            <p:cNvPr id="335" name="Google Shape;335;p3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336" name="Google Shape;336;p3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7" name="Google Shape;337;p3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" name="Google Shape;338;p3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339" name="Google Shape;339;p3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40" name="Google Shape;340;p3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" name="Google Shape;341;p3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342" name="Google Shape;342;p3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43" name="Google Shape;343;p3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" name="Google Shape;344;p31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345" name="Google Shape;345;p31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46" name="Google Shape;346;p31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" name="Google Shape;347;p31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3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9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Cryptographic compilation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Use FRI to commit </a:t>
            </a:r>
            <a:r>
              <a:rPr b="1" lang="en-GB"/>
              <a:t>g(X).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Need to commit </a:t>
            </a:r>
            <a:r>
              <a:rPr b="1" lang="en-GB"/>
              <a:t>w </a:t>
            </a:r>
            <a:r>
              <a:rPr lang="en-GB"/>
              <a:t>boundary polynomials via </a:t>
            </a:r>
            <a:r>
              <a:rPr b="1" lang="en-GB"/>
              <a:t>Merkle Tree</a:t>
            </a:r>
            <a:r>
              <a:rPr lang="en-GB"/>
              <a:t> to establish that the way we use </a:t>
            </a:r>
            <a:r>
              <a:rPr b="1" i="1" lang="en-GB"/>
              <a:t>nonlinear combination </a:t>
            </a:r>
            <a:r>
              <a:rPr lang="en-GB"/>
              <a:t>is correct.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To achieve Zero-knowledge, we needs to add some randomizers to the trace.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9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93" name="Google Shape;49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500" y="2430650"/>
            <a:ext cx="6498998" cy="116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50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Cryptographic compilation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 the end of this step, we commit: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g(X)</a:t>
            </a:r>
            <a:r>
              <a:rPr lang="en-GB"/>
              <a:t> (combination polynomials) via FRI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w</a:t>
            </a:r>
            <a:r>
              <a:rPr lang="en-GB"/>
              <a:t> boundary quotients via Merkle Tree and indicated position’s openings.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50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1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Verification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Input: </a:t>
            </a:r>
            <a:r>
              <a:rPr lang="en-GB"/>
              <a:t>proof, transition constraints, boundary constraints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Verify </a:t>
            </a:r>
            <a:r>
              <a:rPr b="1" lang="en-GB"/>
              <a:t>combination polynomial g(X)</a:t>
            </a:r>
            <a:r>
              <a:rPr lang="en-GB"/>
              <a:t> via FRI proof.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Verify boundary quotients codeword openings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Verify leafs of combination polynomial: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Verifier compute transition constraints values by herself and then compute combination value.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/>
              <a:t>Compare combination value with </a:t>
            </a:r>
            <a:r>
              <a:rPr b="1" lang="en-GB"/>
              <a:t>leaves </a:t>
            </a:r>
            <a:r>
              <a:rPr lang="en-GB"/>
              <a:t>of </a:t>
            </a:r>
            <a:r>
              <a:rPr b="1" lang="en-GB"/>
              <a:t>g(x)</a:t>
            </a:r>
            <a:r>
              <a:rPr lang="en-GB"/>
              <a:t> in FRI.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1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2"/>
          <p:cNvSpPr txBox="1"/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sp>
        <p:nvSpPr>
          <p:cNvPr id="513" name="Google Shape;513;p52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514" name="Google Shape;514;p52"/>
          <p:cNvSpPr txBox="1"/>
          <p:nvPr/>
        </p:nvSpPr>
        <p:spPr>
          <a:xfrm>
            <a:off x="1557725" y="35619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https://github.com/aszepieniec/stark-anatomy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15" name="Google Shape;515;p5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3"/>
          <p:cNvSpPr txBox="1"/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Works</a:t>
            </a:r>
            <a:endParaRPr/>
          </a:p>
        </p:txBody>
      </p:sp>
      <p:sp>
        <p:nvSpPr>
          <p:cNvPr id="521" name="Google Shape;521;p53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522" name="Google Shape;522;p5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works</a:t>
            </a:r>
            <a:endParaRPr/>
          </a:p>
        </p:txBody>
      </p:sp>
      <p:sp>
        <p:nvSpPr>
          <p:cNvPr id="528" name="Google Shape;528;p54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How to improve the speed of STARK.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Learn how to design a Turing-complete zk-STARK engine: virtual machine, prover, and verifier.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Dive into miniStark codebase.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29" name="Google Shape;529;p5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30" name="Google Shape;530;p54"/>
          <p:cNvPicPr preferRelativeResize="0"/>
          <p:nvPr/>
        </p:nvPicPr>
        <p:blipFill rotWithShape="1">
          <a:blip r:embed="rId3">
            <a:alphaModFix/>
          </a:blip>
          <a:srcRect b="6942" l="0" r="0" t="0"/>
          <a:stretch/>
        </p:blipFill>
        <p:spPr>
          <a:xfrm>
            <a:off x="1153375" y="2394025"/>
            <a:ext cx="3033549" cy="22101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1" name="Google Shape;53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600" y="2358725"/>
            <a:ext cx="3033550" cy="22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</a:t>
            </a:r>
            <a:endParaRPr/>
          </a:p>
        </p:txBody>
      </p:sp>
      <p:sp>
        <p:nvSpPr>
          <p:cNvPr id="537" name="Google Shape;537;p55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Stark Anatomy: https://aszepieniec.github.io/stark-anatomy/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StarkMath series: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https://medium.com/starkware/tagged/stark-math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Andrew Milson: https://www.linkedin.com/in/amilson?originalSubdomain=au</a:t>
            </a:r>
            <a:endParaRPr/>
          </a:p>
        </p:txBody>
      </p:sp>
      <p:sp>
        <p:nvSpPr>
          <p:cNvPr id="538" name="Google Shape;538;p5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6"/>
          <p:cNvSpPr txBox="1"/>
          <p:nvPr>
            <p:ph type="title"/>
          </p:nvPr>
        </p:nvSpPr>
        <p:spPr>
          <a:xfrm>
            <a:off x="1228500" y="1419150"/>
            <a:ext cx="6687000" cy="24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 for listening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56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545" name="Google Shape;545;p5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7"/>
          <p:cNvSpPr txBox="1"/>
          <p:nvPr>
            <p:ph type="title"/>
          </p:nvPr>
        </p:nvSpPr>
        <p:spPr>
          <a:xfrm>
            <a:off x="1228500" y="1419150"/>
            <a:ext cx="6687000" cy="24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57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552" name="Google Shape;552;p5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/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354" name="Google Shape;354;p32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355" name="Google Shape;355;p32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361" name="Google Shape;361;p33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STARK stands for </a:t>
            </a:r>
            <a:r>
              <a:rPr b="1" lang="en-GB"/>
              <a:t>Scalable Transparent ARguments-of-Knowledge.</a:t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Key features: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-"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</a:rPr>
              <a:t>Hash functions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 are the only cryptographic ingredient.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Arithmetization is based on </a:t>
            </a: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</a:rPr>
              <a:t>AIR.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-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Reduces the claim about </a:t>
            </a: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</a:rPr>
              <a:t>computational integrity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 to one about the </a:t>
            </a: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</a:rPr>
              <a:t>low degree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 of certain polynomials.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</a:rPr>
              <a:t>The low degree of polynomials is proven by using </a:t>
            </a: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</a:rPr>
              <a:t>FRI.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-GB"/>
              <a:t>ZKP</a:t>
            </a:r>
            <a:r>
              <a:rPr lang="en-GB"/>
              <a:t> is optional.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62" name="Google Shape;362;p33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/>
          <p:nvPr>
            <p:ph type="title"/>
          </p:nvPr>
        </p:nvSpPr>
        <p:spPr>
          <a:xfrm>
            <a:off x="1208625" y="1340775"/>
            <a:ext cx="3911400" cy="16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</p:txBody>
      </p:sp>
      <p:sp>
        <p:nvSpPr>
          <p:cNvPr id="368" name="Google Shape;368;p34"/>
          <p:cNvSpPr txBox="1"/>
          <p:nvPr>
            <p:ph idx="2" type="title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369" name="Google Shape;369;p34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5"/>
          <p:cNvSpPr txBox="1"/>
          <p:nvPr>
            <p:ph idx="1" type="body"/>
          </p:nvPr>
        </p:nvSpPr>
        <p:spPr>
          <a:xfrm>
            <a:off x="720000" y="1215750"/>
            <a:ext cx="48126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The </a:t>
            </a:r>
            <a:r>
              <a:rPr lang="en-GB"/>
              <a:t>computation includes: a program, an input and an output.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This computation is transformed into a set of equations or tuples, including various constraints. 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They are then represented in terms of univariate polynomials.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Use a proof system to commit and verify.</a:t>
            </a:r>
            <a:endParaRPr/>
          </a:p>
        </p:txBody>
      </p:sp>
      <p:sp>
        <p:nvSpPr>
          <p:cNvPr id="376" name="Google Shape;376;p35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77" name="Google Shape;3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6050" y="1539875"/>
            <a:ext cx="2717950" cy="2393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6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Arithmetization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A program consists of instructions, </a:t>
            </a:r>
            <a:br>
              <a:rPr lang="en-GB"/>
            </a:br>
            <a:r>
              <a:rPr lang="en-GB"/>
              <a:t>each of which changes the state.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State</a:t>
            </a:r>
            <a:r>
              <a:rPr lang="en-GB"/>
              <a:t> is a list of registers.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Consider the trace of program as </a:t>
            </a:r>
            <a:br>
              <a:rPr lang="en-GB"/>
            </a:br>
            <a:r>
              <a:rPr lang="en-GB"/>
              <a:t>a table, with </a:t>
            </a:r>
            <a:r>
              <a:rPr b="1" lang="en-GB"/>
              <a:t>T </a:t>
            </a:r>
            <a:r>
              <a:rPr lang="en-GB"/>
              <a:t>rows and </a:t>
            </a:r>
            <a:r>
              <a:rPr b="1" lang="en-GB"/>
              <a:t>w</a:t>
            </a:r>
            <a:r>
              <a:rPr lang="en-GB"/>
              <a:t> columns,</a:t>
            </a:r>
            <a:br>
              <a:rPr lang="en-GB"/>
            </a:br>
            <a:r>
              <a:rPr lang="en-GB"/>
              <a:t>each row represents the </a:t>
            </a:r>
            <a:r>
              <a:rPr b="1" lang="en-GB"/>
              <a:t>state</a:t>
            </a:r>
            <a:r>
              <a:rPr lang="en-GB"/>
              <a:t> at a </a:t>
            </a:r>
            <a:br>
              <a:rPr lang="en-GB"/>
            </a:br>
            <a:r>
              <a:rPr lang="en-GB"/>
              <a:t>given time.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For example:</a:t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Program is a Rescue function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Input: 228894434762048332457318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Output: 58193264164488245767062567324329845625</a:t>
            </a:r>
            <a:endParaRPr/>
          </a:p>
        </p:txBody>
      </p:sp>
      <p:sp>
        <p:nvSpPr>
          <p:cNvPr id="384" name="Google Shape;384;p36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85" name="Google Shape;38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475" y="1252600"/>
            <a:ext cx="4187451" cy="271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7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Arithmetization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-GB"/>
              <a:t>D</a:t>
            </a:r>
            <a:r>
              <a:rPr lang="en-GB"/>
              <a:t>efine at least 2 constraints: </a:t>
            </a:r>
            <a:r>
              <a:rPr b="1" lang="en-GB"/>
              <a:t>boundary </a:t>
            </a:r>
            <a:br>
              <a:rPr b="1" lang="en-GB"/>
            </a:br>
            <a:r>
              <a:rPr b="1" lang="en-GB"/>
              <a:t>constraints </a:t>
            </a:r>
            <a:r>
              <a:rPr lang="en-GB"/>
              <a:t>and </a:t>
            </a:r>
            <a:r>
              <a:rPr b="1" lang="en-GB"/>
              <a:t>transition constraints.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Boundary constraints: </a:t>
            </a:r>
            <a:r>
              <a:rPr lang="en-GB"/>
              <a:t> at the start or at the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 of the computation, an indicated register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 a given value.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Transition constraints: </a:t>
            </a:r>
            <a:r>
              <a:rPr lang="en-GB"/>
              <a:t> any two consecutive </a:t>
            </a:r>
            <a:br>
              <a:rPr lang="en-GB"/>
            </a:br>
            <a:r>
              <a:rPr lang="en-GB"/>
              <a:t>state tuples evolved in accordance with the </a:t>
            </a:r>
            <a:br>
              <a:rPr lang="en-GB"/>
            </a:br>
            <a:r>
              <a:rPr lang="en-GB"/>
              <a:t>state transition function.</a:t>
            </a:r>
            <a:endParaRPr/>
          </a:p>
        </p:txBody>
      </p:sp>
      <p:sp>
        <p:nvSpPr>
          <p:cNvPr id="392" name="Google Shape;392;p37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93" name="Google Shape;3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00" y="1252600"/>
            <a:ext cx="3501524" cy="227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8"/>
          <p:cNvSpPr txBox="1"/>
          <p:nvPr>
            <p:ph idx="1" type="body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Arithmetization</a:t>
            </a:r>
            <a:endParaRPr u="sng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Boundary constraints: </a:t>
            </a:r>
            <a:r>
              <a:rPr lang="en-GB"/>
              <a:t>set </a:t>
            </a:r>
            <a:r>
              <a:rPr b="1" lang="en-GB"/>
              <a:t>B </a:t>
            </a:r>
            <a:r>
              <a:rPr lang="en-GB"/>
              <a:t>of triple </a:t>
            </a:r>
            <a:br>
              <a:rPr lang="en-GB"/>
            </a:br>
            <a:r>
              <a:rPr b="1" lang="en-GB"/>
              <a:t>(r,c,e) ∈ {0,…,T} × {0,…,w−1} × F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b="1" lang="en-GB"/>
              <a:t>EX: </a:t>
            </a:r>
            <a:r>
              <a:rPr lang="en-GB"/>
              <a:t>(0, 1, 0), (T, 0, 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8"/>
          <p:cNvSpPr txBox="1"/>
          <p:nvPr>
            <p:ph idx="12" type="sldNum"/>
          </p:nvPr>
        </p:nvSpPr>
        <p:spPr>
          <a:xfrm>
            <a:off x="8386434" y="45688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01" name="Google Shape;4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00" y="1252600"/>
            <a:ext cx="3501524" cy="227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taZK theme vjp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